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7419" autoAdjust="0"/>
  </p:normalViewPr>
  <p:slideViewPr>
    <p:cSldViewPr>
      <p:cViewPr varScale="1">
        <p:scale>
          <a:sx n="37" d="100"/>
          <a:sy n="37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BBE8E-7469-498F-B3D8-8E64B13B69F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AE74F-36C2-4AD5-BF57-96CFA72A5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ifeinthefastlane.com/ecg-library/basics/left-ventricular-hypertrophy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lifeinthefastlane.com/ecg-library/basics/right-atrial-enlargement/" TargetMode="External"/><Relationship Id="rId5" Type="http://schemas.openxmlformats.org/officeDocument/2006/relationships/hyperlink" Target="http://lifeinthefastlane.com/ecg-library/basics/left-atrial-enlargement/" TargetMode="External"/><Relationship Id="rId4" Type="http://schemas.openxmlformats.org/officeDocument/2006/relationships/hyperlink" Target="http://lifeinthefastlane.com/ecg-library/biventricular-hypertrophy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ifeinthefastlane.com/ecg-library/biatrial-enlargement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feinthefastlane.com/ecg-library/basics/left-ventricular-hypertrophy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lifeinthefastlane.com/ecg-library/digoxin-effect/" TargetMode="External"/><Relationship Id="rId4" Type="http://schemas.openxmlformats.org/officeDocument/2006/relationships/hyperlink" Target="http://lifeinthefastlane.com/ecg-library/biventricular-hypertrophy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marked </a:t>
            </a:r>
            <a:r>
              <a:rPr lang="en-US" dirty="0" smtClean="0">
                <a:hlinkClick r:id="rId3"/>
              </a:rPr>
              <a:t>LVH</a:t>
            </a:r>
            <a:r>
              <a:rPr lang="en-US" dirty="0" smtClean="0"/>
              <a:t> (S wave in V2 &gt; 35 mm) with dominant S waves in V1-4.</a:t>
            </a:r>
          </a:p>
          <a:p>
            <a:r>
              <a:rPr lang="en-US" dirty="0" smtClean="0"/>
              <a:t>Right axis deviation suggests associated right ventricular hypertrophy (i.e. </a:t>
            </a:r>
            <a:r>
              <a:rPr lang="en-US" dirty="0" smtClean="0">
                <a:hlinkClick r:id="rId4"/>
              </a:rPr>
              <a:t>biventricular enlargement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There is evidence of </a:t>
            </a:r>
            <a:r>
              <a:rPr lang="en-US" dirty="0" smtClean="0">
                <a:hlinkClick r:id="rId5"/>
              </a:rPr>
              <a:t>left </a:t>
            </a:r>
            <a:r>
              <a:rPr lang="en-US" dirty="0" err="1" smtClean="0">
                <a:hlinkClick r:id="rId5"/>
              </a:rPr>
              <a:t>atrial</a:t>
            </a:r>
            <a:r>
              <a:rPr lang="en-US" dirty="0" smtClean="0">
                <a:hlinkClick r:id="rId5"/>
              </a:rPr>
              <a:t> enlargement</a:t>
            </a:r>
            <a:r>
              <a:rPr lang="en-US" dirty="0" smtClean="0"/>
              <a:t> (deep, wide terminal portion of the P wave in V1).</a:t>
            </a:r>
          </a:p>
          <a:p>
            <a:r>
              <a:rPr lang="en-US" dirty="0" smtClean="0"/>
              <a:t>There are peaked P waves in lead II suggestive of </a:t>
            </a:r>
            <a:r>
              <a:rPr lang="en-US" dirty="0" smtClean="0">
                <a:hlinkClick r:id="rId6"/>
              </a:rPr>
              <a:t>right </a:t>
            </a:r>
            <a:r>
              <a:rPr lang="en-US" dirty="0" err="1" smtClean="0">
                <a:hlinkClick r:id="rId6"/>
              </a:rPr>
              <a:t>atrial</a:t>
            </a:r>
            <a:r>
              <a:rPr lang="en-US" dirty="0" smtClean="0">
                <a:hlinkClick r:id="rId6"/>
              </a:rPr>
              <a:t> hypertrophy</a:t>
            </a:r>
            <a:r>
              <a:rPr lang="en-US" dirty="0" smtClean="0"/>
              <a:t> (not quite 2.5mm in height).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AE74F-36C2-4AD5-BF57-96CFA72A552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evidence of left ventricular hypertrophy with large </a:t>
            </a:r>
            <a:r>
              <a:rPr lang="en-US" dirty="0" err="1" smtClean="0"/>
              <a:t>precordial</a:t>
            </a:r>
            <a:r>
              <a:rPr lang="en-US" dirty="0" smtClean="0"/>
              <a:t> voltages and an LV strain pattern in leads with a dominant R wave (I, II, V6).</a:t>
            </a:r>
          </a:p>
          <a:p>
            <a:r>
              <a:rPr lang="en-US" dirty="0" smtClean="0"/>
              <a:t>There is also evidence of </a:t>
            </a:r>
            <a:r>
              <a:rPr lang="en-US" dirty="0" err="1" smtClean="0">
                <a:hlinkClick r:id="rId3"/>
              </a:rPr>
              <a:t>biatrial</a:t>
            </a:r>
            <a:r>
              <a:rPr lang="en-US" dirty="0" smtClean="0">
                <a:hlinkClick r:id="rId3"/>
              </a:rPr>
              <a:t> enlargement</a:t>
            </a:r>
            <a:r>
              <a:rPr lang="en-US" dirty="0" smtClean="0"/>
              <a:t> in V1 with a peaked initial portion of the P wave (RAE) followed by a deep terminal negative portion (LAE).</a:t>
            </a:r>
          </a:p>
          <a:p>
            <a:r>
              <a:rPr lang="en-US" dirty="0" smtClean="0"/>
              <a:t>The changes of right ventricular hypertrophy are masked by left ventricular dominance; however, this patient had four-chamber dilatation on echocardiography.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AE74F-36C2-4AD5-BF57-96CFA72A552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marked </a:t>
            </a:r>
            <a:r>
              <a:rPr lang="en-US" dirty="0" smtClean="0">
                <a:hlinkClick r:id="rId3"/>
              </a:rPr>
              <a:t>left ventricular hypertrophy</a:t>
            </a:r>
            <a:r>
              <a:rPr lang="en-US" dirty="0" smtClean="0"/>
              <a:t> with </a:t>
            </a:r>
            <a:r>
              <a:rPr lang="en-US" dirty="0" err="1" smtClean="0"/>
              <a:t>repolarisation</a:t>
            </a:r>
            <a:r>
              <a:rPr lang="en-US" dirty="0" smtClean="0"/>
              <a:t> abnormality (LV “strain” pattern) in V5-6.</a:t>
            </a:r>
          </a:p>
          <a:p>
            <a:r>
              <a:rPr lang="en-US" dirty="0" smtClean="0"/>
              <a:t>LV dilatation has produced an </a:t>
            </a:r>
            <a:r>
              <a:rPr lang="en-US" dirty="0" err="1" smtClean="0"/>
              <a:t>interventricular</a:t>
            </a:r>
            <a:r>
              <a:rPr lang="en-US" dirty="0" smtClean="0"/>
              <a:t> conduction delay mimicking LBBB — however, this is not LBBB as the morphology is not typical and there are small Q waves in V5-6 (</a:t>
            </a:r>
            <a:r>
              <a:rPr lang="en-US" i="1" dirty="0" smtClean="0"/>
              <a:t>the presence of Q waves in V6 rules out LBBB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There are some signs of left </a:t>
            </a:r>
            <a:r>
              <a:rPr lang="en-US" dirty="0" err="1" smtClean="0"/>
              <a:t>atrial</a:t>
            </a:r>
            <a:r>
              <a:rPr lang="en-US" dirty="0" smtClean="0"/>
              <a:t> enlargement — leftward deviation of the P wave axis (positive P waves in I and </a:t>
            </a:r>
            <a:r>
              <a:rPr lang="en-US" dirty="0" err="1" smtClean="0"/>
              <a:t>aVL</a:t>
            </a:r>
            <a:r>
              <a:rPr lang="en-US" dirty="0" smtClean="0"/>
              <a:t>, inverted in III and </a:t>
            </a:r>
            <a:r>
              <a:rPr lang="en-US" dirty="0" err="1" smtClean="0"/>
              <a:t>aVF</a:t>
            </a:r>
            <a:r>
              <a:rPr lang="en-US" dirty="0" smtClean="0"/>
              <a:t>) and prolongation of the terminal portion of the P wave in V1.</a:t>
            </a:r>
          </a:p>
          <a:p>
            <a:r>
              <a:rPr lang="en-US" dirty="0" smtClean="0"/>
              <a:t>Right axis deviation in the presence of LVH suggests the possibility of </a:t>
            </a:r>
            <a:r>
              <a:rPr lang="en-US" dirty="0" smtClean="0">
                <a:hlinkClick r:id="rId4"/>
              </a:rPr>
              <a:t>biventricular enlargement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widespread </a:t>
            </a:r>
            <a:r>
              <a:rPr lang="en-US" dirty="0" err="1" smtClean="0"/>
              <a:t>downsloping</a:t>
            </a:r>
            <a:r>
              <a:rPr lang="en-US" dirty="0" smtClean="0"/>
              <a:t> ST depression may be due to LVH (= “appropriate discordance”) or </a:t>
            </a:r>
            <a:r>
              <a:rPr lang="en-US" dirty="0" err="1" smtClean="0">
                <a:hlinkClick r:id="rId5"/>
              </a:rPr>
              <a:t>digoxin</a:t>
            </a:r>
            <a:r>
              <a:rPr lang="en-US" dirty="0" smtClean="0">
                <a:hlinkClick r:id="rId5"/>
              </a:rPr>
              <a:t> effect</a:t>
            </a:r>
            <a:r>
              <a:rPr lang="en-US" dirty="0" smtClean="0"/>
              <a:t> (a commonly used mediation in congestive cardiac failure).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AE74F-36C2-4AD5-BF57-96CFA72A552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Tricupsid</a:t>
            </a:r>
            <a:r>
              <a:rPr lang="en-US" dirty="0" smtClean="0"/>
              <a:t> </a:t>
            </a:r>
            <a:r>
              <a:rPr lang="en-US" dirty="0" err="1" smtClean="0"/>
              <a:t>atresia</a:t>
            </a:r>
            <a:r>
              <a:rPr lang="en-US" dirty="0" smtClean="0"/>
              <a:t> ECG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AE74F-36C2-4AD5-BF57-96CFA72A552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477B6-D696-47EE-832A-93D2D6FE5D69}" type="datetimeFigureOut">
              <a:rPr lang="en-US" smtClean="0"/>
              <a:pPr/>
              <a:t>20/09/2013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512C1-2F1D-4AA2-A654-9B5D97B52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13547176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533400"/>
            <a:ext cx="4876800" cy="4064000"/>
          </a:xfrm>
        </p:spPr>
      </p:pic>
      <p:sp>
        <p:nvSpPr>
          <p:cNvPr id="5" name="TextBox 4"/>
          <p:cNvSpPr txBox="1"/>
          <p:nvPr/>
        </p:nvSpPr>
        <p:spPr>
          <a:xfrm>
            <a:off x="0" y="5181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ECG TEST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cg_12lead019z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254000"/>
            <a:ext cx="5162550" cy="573616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cg_12lead022z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676400"/>
            <a:ext cx="7388565" cy="385683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750px-LA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43761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ig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66800"/>
            <a:ext cx="9151061" cy="48768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-pulmonale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990600"/>
            <a:ext cx="7991475" cy="499805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schaemic-DCM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2949" y="1905000"/>
            <a:ext cx="8721051" cy="392750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iatrial-enlargement01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219200"/>
            <a:ext cx="9017751" cy="3810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VH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92298" y="1447800"/>
            <a:ext cx="9387576" cy="480059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A_EC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620659"/>
            <a:ext cx="8968861" cy="439914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170</Words>
  <Application>Microsoft Office PowerPoint</Application>
  <PresentationFormat>On-screen Show (4:3)</PresentationFormat>
  <Paragraphs>18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HOME</cp:lastModifiedBy>
  <cp:revision>9</cp:revision>
  <dcterms:created xsi:type="dcterms:W3CDTF">2013-09-19T21:30:43Z</dcterms:created>
  <dcterms:modified xsi:type="dcterms:W3CDTF">2013-09-20T03:21:57Z</dcterms:modified>
</cp:coreProperties>
</file>